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90"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722A7A0-D591-4363-9CD3-AF504EFC2CBA}" type="datetimeFigureOut">
              <a:rPr lang="en-US" smtClean="0"/>
              <a:pPr/>
              <a:t>11/5/2019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1E946C2-A9CE-4F72-A8E0-DA7DDED86CB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2A7A0-D591-4363-9CD3-AF504EFC2CBA}"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946C2-A9CE-4F72-A8E0-DA7DDED86C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2A7A0-D591-4363-9CD3-AF504EFC2CBA}"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946C2-A9CE-4F72-A8E0-DA7DDED86C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722A7A0-D591-4363-9CD3-AF504EFC2CBA}"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946C2-A9CE-4F72-A8E0-DA7DDED86CB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22A7A0-D591-4363-9CD3-AF504EFC2CBA}" type="datetimeFigureOut">
              <a:rPr lang="en-US" smtClean="0"/>
              <a:pPr/>
              <a:t>11/5/2019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1E946C2-A9CE-4F72-A8E0-DA7DDED86CB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722A7A0-D591-4363-9CD3-AF504EFC2CBA}"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946C2-A9CE-4F72-A8E0-DA7DDED86CB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722A7A0-D591-4363-9CD3-AF504EFC2CBA}"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946C2-A9CE-4F72-A8E0-DA7DDED86CB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22A7A0-D591-4363-9CD3-AF504EFC2CBA}"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946C2-A9CE-4F72-A8E0-DA7DDED86C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2A7A0-D591-4363-9CD3-AF504EFC2CBA}"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946C2-A9CE-4F72-A8E0-DA7DDED86C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22A7A0-D591-4363-9CD3-AF504EFC2CBA}"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946C2-A9CE-4F72-A8E0-DA7DDED86CB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22A7A0-D591-4363-9CD3-AF504EFC2CBA}" type="datetimeFigureOut">
              <a:rPr lang="en-US" smtClean="0"/>
              <a:pPr/>
              <a:t>11/5/2019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1E946C2-A9CE-4F72-A8E0-DA7DDED86CB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722A7A0-D591-4363-9CD3-AF504EFC2CBA}" type="datetimeFigureOut">
              <a:rPr lang="en-US" smtClean="0"/>
              <a:pPr/>
              <a:t>11/5/2019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E946C2-A9CE-4F72-A8E0-DA7DDED86C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dicalnewstoday.com/articles/153201.php" TargetMode="External"/><Relationship Id="rId2" Type="http://schemas.openxmlformats.org/officeDocument/2006/relationships/hyperlink" Target="https://www.medicalnewstoday.com/articles/146309.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mc/articles/PMC310517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600" b="1" dirty="0" smtClean="0">
                <a:solidFill>
                  <a:srgbClr val="0070C0"/>
                </a:solidFill>
              </a:rPr>
              <a:t>Diagnostic and Procedural Coding</a:t>
            </a:r>
          </a:p>
          <a:p>
            <a:r>
              <a:rPr lang="en-US" sz="3600" b="1" dirty="0" smtClean="0">
                <a:solidFill>
                  <a:srgbClr val="0070C0"/>
                </a:solidFill>
              </a:rPr>
              <a:t>CPT &amp; ICD-10-CM</a:t>
            </a:r>
            <a:endParaRPr lang="en-US" sz="3600" b="1" dirty="0">
              <a:solidFill>
                <a:srgbClr val="0070C0"/>
              </a:solidFill>
            </a:endParaRPr>
          </a:p>
        </p:txBody>
      </p:sp>
      <p:sp>
        <p:nvSpPr>
          <p:cNvPr id="2" name="Title 1"/>
          <p:cNvSpPr>
            <a:spLocks noGrp="1"/>
          </p:cNvSpPr>
          <p:nvPr>
            <p:ph type="ctrTitle"/>
          </p:nvPr>
        </p:nvSpPr>
        <p:spPr/>
        <p:txBody>
          <a:bodyPr>
            <a:normAutofit/>
          </a:bodyPr>
          <a:lstStyle/>
          <a:p>
            <a:r>
              <a:rPr lang="en-US" sz="8000" b="1" dirty="0" smtClean="0"/>
              <a:t>Fracture</a:t>
            </a:r>
            <a:endParaRPr lang="en-US" sz="8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55638"/>
          </a:xfrm>
        </p:spPr>
        <p:txBody>
          <a:bodyPr>
            <a:normAutofit fontScale="90000"/>
          </a:bodyPr>
          <a:lstStyle/>
          <a:p>
            <a:pPr algn="ctr"/>
            <a:r>
              <a:rPr lang="en-US" b="1" dirty="0"/>
              <a:t>Impacted fracture </a:t>
            </a:r>
          </a:p>
        </p:txBody>
      </p:sp>
      <p:sp>
        <p:nvSpPr>
          <p:cNvPr id="3" name="Content Placeholder 2"/>
          <p:cNvSpPr>
            <a:spLocks noGrp="1"/>
          </p:cNvSpPr>
          <p:nvPr>
            <p:ph sz="quarter" idx="1"/>
          </p:nvPr>
        </p:nvSpPr>
        <p:spPr>
          <a:xfrm>
            <a:off x="914400" y="762000"/>
            <a:ext cx="7772400" cy="5257800"/>
          </a:xfrm>
        </p:spPr>
        <p:txBody>
          <a:bodyPr/>
          <a:lstStyle/>
          <a:p>
            <a:r>
              <a:rPr lang="en-US" b="1" dirty="0">
                <a:solidFill>
                  <a:srgbClr val="0070C0"/>
                </a:solidFill>
              </a:rPr>
              <a:t>when the bone is fractured, one fragment of bone goes into </a:t>
            </a:r>
            <a:r>
              <a:rPr lang="en-US" b="1" dirty="0" smtClean="0">
                <a:solidFill>
                  <a:srgbClr val="0070C0"/>
                </a:solidFill>
              </a:rPr>
              <a:t>another</a:t>
            </a:r>
          </a:p>
          <a:p>
            <a:endParaRPr lang="en-US" dirty="0"/>
          </a:p>
        </p:txBody>
      </p:sp>
      <p:pic>
        <p:nvPicPr>
          <p:cNvPr id="4" name="Picture 3"/>
          <p:cNvPicPr/>
          <p:nvPr/>
        </p:nvPicPr>
        <p:blipFill>
          <a:blip r:embed="rId2" cstate="print"/>
          <a:srcRect/>
          <a:stretch>
            <a:fillRect/>
          </a:stretch>
        </p:blipFill>
        <p:spPr bwMode="auto">
          <a:xfrm>
            <a:off x="990600" y="1828800"/>
            <a:ext cx="51054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55638"/>
          </a:xfrm>
        </p:spPr>
        <p:txBody>
          <a:bodyPr>
            <a:normAutofit fontScale="90000"/>
          </a:bodyPr>
          <a:lstStyle/>
          <a:p>
            <a:pPr algn="ctr"/>
            <a:r>
              <a:rPr lang="en-US" b="1" dirty="0" err="1">
                <a:solidFill>
                  <a:schemeClr val="accent6">
                    <a:lumMod val="75000"/>
                  </a:schemeClr>
                </a:solidFill>
              </a:rPr>
              <a:t>Intraarticular</a:t>
            </a:r>
            <a:r>
              <a:rPr lang="en-US" b="1" dirty="0">
                <a:solidFill>
                  <a:schemeClr val="accent6">
                    <a:lumMod val="75000"/>
                  </a:schemeClr>
                </a:solidFill>
              </a:rPr>
              <a:t> fracture </a:t>
            </a:r>
          </a:p>
        </p:txBody>
      </p:sp>
      <p:sp>
        <p:nvSpPr>
          <p:cNvPr id="3" name="Content Placeholder 2"/>
          <p:cNvSpPr>
            <a:spLocks noGrp="1"/>
          </p:cNvSpPr>
          <p:nvPr>
            <p:ph sz="quarter" idx="1"/>
          </p:nvPr>
        </p:nvSpPr>
        <p:spPr>
          <a:xfrm>
            <a:off x="914400" y="838200"/>
            <a:ext cx="7772400" cy="5181600"/>
          </a:xfrm>
        </p:spPr>
        <p:txBody>
          <a:bodyPr/>
          <a:lstStyle/>
          <a:p>
            <a:pPr lvl="0"/>
            <a:r>
              <a:rPr lang="en-US" b="1" dirty="0">
                <a:solidFill>
                  <a:srgbClr val="0070C0"/>
                </a:solidFill>
              </a:rPr>
              <a:t>where the break extends into the surface of a joint</a:t>
            </a:r>
          </a:p>
          <a:p>
            <a:endParaRPr lang="en-US" dirty="0"/>
          </a:p>
        </p:txBody>
      </p:sp>
      <p:pic>
        <p:nvPicPr>
          <p:cNvPr id="4" name="Picture 3" descr="Image result for Intraarticular fracture"/>
          <p:cNvPicPr/>
          <p:nvPr/>
        </p:nvPicPr>
        <p:blipFill>
          <a:blip r:embed="rId2" cstate="print"/>
          <a:srcRect/>
          <a:stretch>
            <a:fillRect/>
          </a:stretch>
        </p:blipFill>
        <p:spPr bwMode="auto">
          <a:xfrm>
            <a:off x="533400" y="1600200"/>
            <a:ext cx="5867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655638"/>
          </a:xfrm>
        </p:spPr>
        <p:txBody>
          <a:bodyPr>
            <a:normAutofit fontScale="90000"/>
          </a:bodyPr>
          <a:lstStyle/>
          <a:p>
            <a:pPr algn="ctr"/>
            <a:r>
              <a:rPr lang="en-US" b="1" dirty="0" smtClean="0">
                <a:solidFill>
                  <a:schemeClr val="accent6">
                    <a:lumMod val="75000"/>
                  </a:schemeClr>
                </a:solidFill>
              </a:rPr>
              <a:t>Other Fractures</a:t>
            </a:r>
            <a:endParaRPr lang="en-US" b="1" dirty="0">
              <a:solidFill>
                <a:schemeClr val="accent6">
                  <a:lumMod val="75000"/>
                </a:schemeClr>
              </a:solidFill>
            </a:endParaRPr>
          </a:p>
        </p:txBody>
      </p:sp>
      <p:sp>
        <p:nvSpPr>
          <p:cNvPr id="3" name="Content Placeholder 2"/>
          <p:cNvSpPr>
            <a:spLocks noGrp="1"/>
          </p:cNvSpPr>
          <p:nvPr>
            <p:ph sz="quarter" idx="1"/>
          </p:nvPr>
        </p:nvSpPr>
        <p:spPr>
          <a:xfrm>
            <a:off x="152400" y="609600"/>
            <a:ext cx="8991600" cy="5943600"/>
          </a:xfrm>
        </p:spPr>
        <p:txBody>
          <a:bodyPr>
            <a:normAutofit/>
          </a:bodyPr>
          <a:lstStyle/>
          <a:p>
            <a:pPr lvl="0">
              <a:buFont typeface="Wingdings" pitchFamily="2" charset="2"/>
              <a:buChar char="Ø"/>
            </a:pPr>
            <a:r>
              <a:rPr lang="en-US" sz="2000" b="1" dirty="0">
                <a:solidFill>
                  <a:srgbClr val="0070C0"/>
                </a:solidFill>
              </a:rPr>
              <a:t>Longitudinal fracture</a:t>
            </a:r>
            <a:r>
              <a:rPr lang="en-US" sz="2000" dirty="0">
                <a:solidFill>
                  <a:srgbClr val="0070C0"/>
                </a:solidFill>
              </a:rPr>
              <a:t> - the break is along the length of the bone.</a:t>
            </a:r>
          </a:p>
          <a:p>
            <a:pPr lvl="0">
              <a:buFont typeface="Wingdings" pitchFamily="2" charset="2"/>
              <a:buChar char="Ø"/>
            </a:pPr>
            <a:r>
              <a:rPr lang="en-US" sz="2000" b="1" dirty="0">
                <a:solidFill>
                  <a:srgbClr val="0070C0"/>
                </a:solidFill>
              </a:rPr>
              <a:t>Oblique fracture</a:t>
            </a:r>
            <a:r>
              <a:rPr lang="en-US" sz="2000" dirty="0">
                <a:solidFill>
                  <a:srgbClr val="0070C0"/>
                </a:solidFill>
              </a:rPr>
              <a:t> - a fracture that is diagonal to a bone's long axis.</a:t>
            </a:r>
          </a:p>
          <a:p>
            <a:pPr lvl="0">
              <a:buFont typeface="Wingdings" pitchFamily="2" charset="2"/>
              <a:buChar char="Ø"/>
            </a:pPr>
            <a:r>
              <a:rPr lang="en-US" sz="2000" b="1" dirty="0">
                <a:solidFill>
                  <a:srgbClr val="0070C0"/>
                </a:solidFill>
              </a:rPr>
              <a:t>Spiral fracture</a:t>
            </a:r>
            <a:r>
              <a:rPr lang="en-US" sz="2000" dirty="0">
                <a:solidFill>
                  <a:srgbClr val="0070C0"/>
                </a:solidFill>
              </a:rPr>
              <a:t> - a fracture where at least one part of the bone has been twisted.</a:t>
            </a:r>
          </a:p>
          <a:p>
            <a:pPr lvl="0">
              <a:buFont typeface="Wingdings" pitchFamily="2" charset="2"/>
              <a:buChar char="Ø"/>
            </a:pPr>
            <a:r>
              <a:rPr lang="en-US" sz="2000" b="1" dirty="0">
                <a:solidFill>
                  <a:srgbClr val="0070C0"/>
                </a:solidFill>
              </a:rPr>
              <a:t>Transverse fracture</a:t>
            </a:r>
            <a:r>
              <a:rPr lang="en-US" sz="2000" dirty="0">
                <a:solidFill>
                  <a:srgbClr val="0070C0"/>
                </a:solidFill>
              </a:rPr>
              <a:t> - a straight break right across a bone.</a:t>
            </a:r>
          </a:p>
          <a:p>
            <a:pPr>
              <a:buNone/>
            </a:pPr>
            <a:r>
              <a:rPr lang="en-US" dirty="0"/>
              <a:t> </a:t>
            </a:r>
          </a:p>
          <a:p>
            <a:pPr>
              <a:buNone/>
            </a:pPr>
            <a:endParaRPr lang="en-US" dirty="0"/>
          </a:p>
        </p:txBody>
      </p:sp>
      <p:pic>
        <p:nvPicPr>
          <p:cNvPr id="4" name="Content Placeholder 3"/>
          <p:cNvPicPr>
            <a:picLocks/>
          </p:cNvPicPr>
          <p:nvPr/>
        </p:nvPicPr>
        <p:blipFill>
          <a:blip r:embed="rId2" cstate="print"/>
          <a:srcRect/>
          <a:stretch>
            <a:fillRect/>
          </a:stretch>
        </p:blipFill>
        <p:spPr bwMode="auto">
          <a:xfrm>
            <a:off x="152400" y="2133600"/>
            <a:ext cx="7010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55638"/>
          </a:xfrm>
        </p:spPr>
        <p:txBody>
          <a:bodyPr>
            <a:normAutofit fontScale="90000"/>
          </a:bodyPr>
          <a:lstStyle/>
          <a:p>
            <a:pPr algn="ctr"/>
            <a:r>
              <a:rPr lang="en-US" b="1" dirty="0">
                <a:solidFill>
                  <a:schemeClr val="accent6">
                    <a:lumMod val="75000"/>
                  </a:schemeClr>
                </a:solidFill>
              </a:rPr>
              <a:t>Pathological fracture</a:t>
            </a:r>
            <a:r>
              <a:rPr lang="en-US" dirty="0">
                <a:solidFill>
                  <a:schemeClr val="accent6">
                    <a:lumMod val="75000"/>
                  </a:schemeClr>
                </a:solidFill>
              </a:rPr>
              <a:t> </a:t>
            </a:r>
          </a:p>
        </p:txBody>
      </p:sp>
      <p:sp>
        <p:nvSpPr>
          <p:cNvPr id="3" name="Content Placeholder 2"/>
          <p:cNvSpPr>
            <a:spLocks noGrp="1"/>
          </p:cNvSpPr>
          <p:nvPr>
            <p:ph sz="quarter" idx="1"/>
          </p:nvPr>
        </p:nvSpPr>
        <p:spPr>
          <a:xfrm>
            <a:off x="838200" y="762000"/>
            <a:ext cx="7772400" cy="1752600"/>
          </a:xfrm>
        </p:spPr>
        <p:txBody>
          <a:bodyPr/>
          <a:lstStyle/>
          <a:p>
            <a:pPr lvl="0"/>
            <a:r>
              <a:rPr lang="en-US" b="1" dirty="0" smtClean="0">
                <a:solidFill>
                  <a:srgbClr val="0070C0"/>
                </a:solidFill>
              </a:rPr>
              <a:t>When </a:t>
            </a:r>
            <a:r>
              <a:rPr lang="en-US" b="1" dirty="0">
                <a:solidFill>
                  <a:srgbClr val="0070C0"/>
                </a:solidFill>
              </a:rPr>
              <a:t>an underlying disease or condition has already weakened the bone, resulting in a fracture (bone fracture caused by an underlying disease/condition that weakened the bone</a:t>
            </a:r>
            <a:r>
              <a:rPr lang="en-US" b="1" dirty="0" smtClean="0">
                <a:solidFill>
                  <a:srgbClr val="0070C0"/>
                </a:solidFill>
              </a:rPr>
              <a:t>).</a:t>
            </a:r>
            <a:endParaRPr lang="en-US" b="1" dirty="0">
              <a:solidFill>
                <a:srgbClr val="0070C0"/>
              </a:solidFill>
            </a:endParaRPr>
          </a:p>
        </p:txBody>
      </p:sp>
      <p:pic>
        <p:nvPicPr>
          <p:cNvPr id="4" name="Picture 3" descr="Image result for Pathological fracture"/>
          <p:cNvPicPr/>
          <p:nvPr/>
        </p:nvPicPr>
        <p:blipFill>
          <a:blip r:embed="rId2" cstate="print"/>
          <a:srcRect/>
          <a:stretch>
            <a:fillRect/>
          </a:stretch>
        </p:blipFill>
        <p:spPr bwMode="auto">
          <a:xfrm>
            <a:off x="685800" y="2590800"/>
            <a:ext cx="5867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31838"/>
          </a:xfrm>
        </p:spPr>
        <p:txBody>
          <a:bodyPr>
            <a:normAutofit fontScale="90000"/>
          </a:bodyPr>
          <a:lstStyle/>
          <a:p>
            <a:pPr algn="ctr"/>
            <a:r>
              <a:rPr lang="en-US" b="1" dirty="0">
                <a:solidFill>
                  <a:schemeClr val="accent6">
                    <a:lumMod val="75000"/>
                  </a:schemeClr>
                </a:solidFill>
              </a:rPr>
              <a:t>Stress fracture </a:t>
            </a:r>
          </a:p>
        </p:txBody>
      </p:sp>
      <p:sp>
        <p:nvSpPr>
          <p:cNvPr id="3" name="Content Placeholder 2"/>
          <p:cNvSpPr>
            <a:spLocks noGrp="1"/>
          </p:cNvSpPr>
          <p:nvPr>
            <p:ph sz="quarter" idx="1"/>
          </p:nvPr>
        </p:nvSpPr>
        <p:spPr>
          <a:xfrm>
            <a:off x="914400" y="914400"/>
            <a:ext cx="7772400" cy="5105400"/>
          </a:xfrm>
        </p:spPr>
        <p:txBody>
          <a:bodyPr/>
          <a:lstStyle/>
          <a:p>
            <a:pPr lvl="0"/>
            <a:r>
              <a:rPr lang="en-US" b="1" dirty="0">
                <a:solidFill>
                  <a:srgbClr val="0070C0"/>
                </a:solidFill>
              </a:rPr>
              <a:t>M</a:t>
            </a:r>
            <a:r>
              <a:rPr lang="en-US" b="1" dirty="0" smtClean="0">
                <a:solidFill>
                  <a:srgbClr val="0070C0"/>
                </a:solidFill>
              </a:rPr>
              <a:t>ore </a:t>
            </a:r>
            <a:r>
              <a:rPr lang="en-US" b="1" dirty="0">
                <a:solidFill>
                  <a:srgbClr val="0070C0"/>
                </a:solidFill>
              </a:rPr>
              <a:t>common among athletes. A bone breaks because of repeated stresses and strains.</a:t>
            </a:r>
          </a:p>
          <a:p>
            <a:pPr>
              <a:buNone/>
            </a:pPr>
            <a:endParaRPr lang="en-US" dirty="0"/>
          </a:p>
        </p:txBody>
      </p:sp>
      <p:pic>
        <p:nvPicPr>
          <p:cNvPr id="4" name="Picture 3" descr="Image result for stress fracture"/>
          <p:cNvPicPr/>
          <p:nvPr/>
        </p:nvPicPr>
        <p:blipFill>
          <a:blip r:embed="rId2" cstate="print"/>
          <a:srcRect/>
          <a:stretch>
            <a:fillRect/>
          </a:stretch>
        </p:blipFill>
        <p:spPr bwMode="auto">
          <a:xfrm>
            <a:off x="533400" y="1905000"/>
            <a:ext cx="5715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655638"/>
          </a:xfrm>
        </p:spPr>
        <p:txBody>
          <a:bodyPr>
            <a:normAutofit fontScale="90000"/>
          </a:bodyPr>
          <a:lstStyle/>
          <a:p>
            <a:pPr algn="ctr"/>
            <a:r>
              <a:rPr lang="en-US" b="1" dirty="0">
                <a:solidFill>
                  <a:schemeClr val="accent6">
                    <a:lumMod val="75000"/>
                  </a:schemeClr>
                </a:solidFill>
              </a:rPr>
              <a:t>Torus (buckle) fracture</a:t>
            </a:r>
            <a:r>
              <a:rPr lang="en-US" dirty="0">
                <a:solidFill>
                  <a:schemeClr val="accent6">
                    <a:lumMod val="75000"/>
                  </a:schemeClr>
                </a:solidFill>
              </a:rPr>
              <a:t> </a:t>
            </a:r>
          </a:p>
        </p:txBody>
      </p:sp>
      <p:sp>
        <p:nvSpPr>
          <p:cNvPr id="3" name="Content Placeholder 2"/>
          <p:cNvSpPr>
            <a:spLocks noGrp="1"/>
          </p:cNvSpPr>
          <p:nvPr>
            <p:ph sz="quarter" idx="1"/>
          </p:nvPr>
        </p:nvSpPr>
        <p:spPr>
          <a:xfrm>
            <a:off x="914400" y="685800"/>
            <a:ext cx="7772400" cy="5334000"/>
          </a:xfrm>
        </p:spPr>
        <p:txBody>
          <a:bodyPr/>
          <a:lstStyle/>
          <a:p>
            <a:pPr lvl="0"/>
            <a:r>
              <a:rPr lang="en-US" b="1" dirty="0">
                <a:solidFill>
                  <a:srgbClr val="0070C0"/>
                </a:solidFill>
              </a:rPr>
              <a:t>B</a:t>
            </a:r>
            <a:r>
              <a:rPr lang="en-US" b="1" dirty="0" smtClean="0">
                <a:solidFill>
                  <a:srgbClr val="0070C0"/>
                </a:solidFill>
              </a:rPr>
              <a:t>one </a:t>
            </a:r>
            <a:r>
              <a:rPr lang="en-US" b="1" dirty="0">
                <a:solidFill>
                  <a:srgbClr val="0070C0"/>
                </a:solidFill>
              </a:rPr>
              <a:t>deforms but does not crack. More common in children. It is painful but stable.</a:t>
            </a:r>
          </a:p>
          <a:p>
            <a:endParaRPr lang="en-US" dirty="0"/>
          </a:p>
        </p:txBody>
      </p:sp>
      <p:pic>
        <p:nvPicPr>
          <p:cNvPr id="4" name="Picture 3"/>
          <p:cNvPicPr/>
          <p:nvPr/>
        </p:nvPicPr>
        <p:blipFill>
          <a:blip r:embed="rId2" cstate="print"/>
          <a:srcRect/>
          <a:stretch>
            <a:fillRect/>
          </a:stretch>
        </p:blipFill>
        <p:spPr bwMode="auto">
          <a:xfrm>
            <a:off x="304800" y="1524000"/>
            <a:ext cx="6248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55638"/>
          </a:xfrm>
        </p:spPr>
        <p:txBody>
          <a:bodyPr>
            <a:normAutofit fontScale="90000"/>
          </a:bodyPr>
          <a:lstStyle/>
          <a:p>
            <a:pPr algn="ctr"/>
            <a:r>
              <a:rPr lang="en-US" b="1" dirty="0">
                <a:solidFill>
                  <a:schemeClr val="accent6">
                    <a:lumMod val="75000"/>
                  </a:schemeClr>
                </a:solidFill>
              </a:rPr>
              <a:t>Diagnosis</a:t>
            </a:r>
            <a:endParaRPr lang="en-US" dirty="0">
              <a:solidFill>
                <a:schemeClr val="accent6">
                  <a:lumMod val="75000"/>
                </a:schemeClr>
              </a:solidFill>
            </a:endParaRPr>
          </a:p>
        </p:txBody>
      </p:sp>
      <p:sp>
        <p:nvSpPr>
          <p:cNvPr id="3" name="Content Placeholder 2"/>
          <p:cNvSpPr>
            <a:spLocks noGrp="1"/>
          </p:cNvSpPr>
          <p:nvPr>
            <p:ph sz="quarter" idx="1"/>
          </p:nvPr>
        </p:nvSpPr>
        <p:spPr>
          <a:xfrm>
            <a:off x="914400" y="838200"/>
            <a:ext cx="7772400" cy="5181600"/>
          </a:xfrm>
        </p:spPr>
        <p:txBody>
          <a:bodyPr/>
          <a:lstStyle/>
          <a:p>
            <a:r>
              <a:rPr lang="en-US" b="1" dirty="0">
                <a:solidFill>
                  <a:srgbClr val="0070C0"/>
                </a:solidFill>
              </a:rPr>
              <a:t>A doctor will carry out a physical examination, identify signs and symptoms, and make a diagnosis.</a:t>
            </a:r>
          </a:p>
          <a:p>
            <a:r>
              <a:rPr lang="en-US" b="1" dirty="0">
                <a:solidFill>
                  <a:srgbClr val="0070C0"/>
                </a:solidFill>
              </a:rPr>
              <a:t>Doctors will often order an X-ray. In some cases, an </a:t>
            </a:r>
            <a:r>
              <a:rPr lang="en-US" b="1" dirty="0">
                <a:solidFill>
                  <a:srgbClr val="0070C0"/>
                </a:solidFill>
                <a:hlinkClick r:id="rId2" tooltip="What to know about MRI scans"/>
              </a:rPr>
              <a:t>MRI</a:t>
            </a:r>
            <a:r>
              <a:rPr lang="en-US" b="1" dirty="0">
                <a:solidFill>
                  <a:srgbClr val="0070C0"/>
                </a:solidFill>
              </a:rPr>
              <a:t> or </a:t>
            </a:r>
            <a:r>
              <a:rPr lang="en-US" b="1" dirty="0">
                <a:solidFill>
                  <a:srgbClr val="0070C0"/>
                </a:solidFill>
                <a:hlinkClick r:id="rId3" tooltip="CT scan or CAT scan: How does it work?"/>
              </a:rPr>
              <a:t>CT scan</a:t>
            </a:r>
            <a:r>
              <a:rPr lang="en-US" b="1" dirty="0">
                <a:solidFill>
                  <a:srgbClr val="0070C0"/>
                </a:solidFill>
              </a:rPr>
              <a:t> may also be ordered.</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pPr algn="ctr"/>
            <a:r>
              <a:rPr lang="en-US" b="1" dirty="0" smtClean="0">
                <a:solidFill>
                  <a:schemeClr val="accent6">
                    <a:lumMod val="75000"/>
                  </a:schemeClr>
                </a:solidFill>
              </a:rPr>
              <a:t>Treatment</a:t>
            </a:r>
            <a:endParaRPr lang="en-US" dirty="0">
              <a:solidFill>
                <a:schemeClr val="accent6">
                  <a:lumMod val="75000"/>
                </a:schemeClr>
              </a:solidFill>
            </a:endParaRPr>
          </a:p>
        </p:txBody>
      </p:sp>
      <p:sp>
        <p:nvSpPr>
          <p:cNvPr id="3" name="Content Placeholder 2"/>
          <p:cNvSpPr>
            <a:spLocks noGrp="1"/>
          </p:cNvSpPr>
          <p:nvPr>
            <p:ph sz="quarter" idx="1"/>
          </p:nvPr>
        </p:nvSpPr>
        <p:spPr>
          <a:xfrm>
            <a:off x="914400" y="762000"/>
            <a:ext cx="7772400" cy="5257800"/>
          </a:xfrm>
        </p:spPr>
        <p:txBody>
          <a:bodyPr>
            <a:normAutofit fontScale="85000" lnSpcReduction="20000"/>
          </a:bodyPr>
          <a:lstStyle/>
          <a:p>
            <a:r>
              <a:rPr lang="en-US" b="1" dirty="0">
                <a:solidFill>
                  <a:srgbClr val="0070C0"/>
                </a:solidFill>
              </a:rPr>
              <a:t>Bone healing is a </a:t>
            </a:r>
            <a:r>
              <a:rPr lang="en-US" b="1" dirty="0">
                <a:solidFill>
                  <a:srgbClr val="0070C0"/>
                </a:solidFill>
                <a:hlinkClick r:id="rId2"/>
              </a:rPr>
              <a:t>natural </a:t>
            </a:r>
            <a:r>
              <a:rPr lang="en-US" b="1" dirty="0" err="1">
                <a:solidFill>
                  <a:srgbClr val="0070C0"/>
                </a:solidFill>
                <a:hlinkClick r:id="rId2"/>
              </a:rPr>
              <a:t>processTrusted</a:t>
            </a:r>
            <a:r>
              <a:rPr lang="en-US" b="1" dirty="0">
                <a:solidFill>
                  <a:srgbClr val="0070C0"/>
                </a:solidFill>
                <a:hlinkClick r:id="rId2"/>
              </a:rPr>
              <a:t> Source</a:t>
            </a:r>
            <a:r>
              <a:rPr lang="en-US" b="1" dirty="0">
                <a:solidFill>
                  <a:srgbClr val="0070C0"/>
                </a:solidFill>
              </a:rPr>
              <a:t> which, in most cases, will occur automatically. Fracture treatment is usually aimed at making sure there is the best possible function of the injured part after healing</a:t>
            </a:r>
            <a:r>
              <a:rPr lang="en-US" b="1" dirty="0" smtClean="0">
                <a:solidFill>
                  <a:srgbClr val="0070C0"/>
                </a:solidFill>
              </a:rPr>
              <a:t>.</a:t>
            </a:r>
          </a:p>
          <a:p>
            <a:pPr>
              <a:buNone/>
            </a:pPr>
            <a:endParaRPr lang="en-US" b="1" dirty="0">
              <a:solidFill>
                <a:srgbClr val="0070C0"/>
              </a:solidFill>
            </a:endParaRPr>
          </a:p>
          <a:p>
            <a:r>
              <a:rPr lang="en-US" b="1" dirty="0">
                <a:solidFill>
                  <a:srgbClr val="0070C0"/>
                </a:solidFill>
              </a:rPr>
              <a:t>Treatment also focuses on providing the injured bone with the best circumstances for optimum healing (immobilization</a:t>
            </a:r>
            <a:r>
              <a:rPr lang="en-US" b="1" dirty="0" smtClean="0">
                <a:solidFill>
                  <a:srgbClr val="0070C0"/>
                </a:solidFill>
              </a:rPr>
              <a:t>).</a:t>
            </a:r>
          </a:p>
          <a:p>
            <a:pPr>
              <a:buNone/>
            </a:pPr>
            <a:endParaRPr lang="en-US" b="1" dirty="0">
              <a:solidFill>
                <a:srgbClr val="0070C0"/>
              </a:solidFill>
            </a:endParaRPr>
          </a:p>
          <a:p>
            <a:r>
              <a:rPr lang="en-US" b="1" dirty="0">
                <a:solidFill>
                  <a:srgbClr val="0070C0"/>
                </a:solidFill>
              </a:rPr>
              <a:t>For the natural healing process to begin, the ends of the broken bone need to be lined up - this is known as reducing the fracture</a:t>
            </a:r>
            <a:r>
              <a:rPr lang="en-US" b="1" dirty="0" smtClean="0">
                <a:solidFill>
                  <a:srgbClr val="0070C0"/>
                </a:solidFill>
              </a:rPr>
              <a:t>.</a:t>
            </a:r>
          </a:p>
          <a:p>
            <a:pPr>
              <a:buNone/>
            </a:pPr>
            <a:endParaRPr lang="en-US" b="1" dirty="0">
              <a:solidFill>
                <a:srgbClr val="0070C0"/>
              </a:solidFill>
            </a:endParaRPr>
          </a:p>
          <a:p>
            <a:r>
              <a:rPr lang="en-US" b="1" dirty="0">
                <a:solidFill>
                  <a:srgbClr val="0070C0"/>
                </a:solidFill>
              </a:rPr>
              <a:t>The patient is usually asleep under a general anesthetic when fracture reduction is done. Fracture reduction may be done by manipulation, closed reduction (pulling the bone fragments), or surgery.</a:t>
            </a:r>
          </a:p>
          <a:p>
            <a:endParaRPr lang="en-US" b="1"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655638"/>
          </a:xfrm>
        </p:spPr>
        <p:txBody>
          <a:bodyPr>
            <a:normAutofit fontScale="90000"/>
          </a:bodyPr>
          <a:lstStyle/>
          <a:p>
            <a:pPr algn="ctr"/>
            <a:r>
              <a:rPr lang="en-US" b="1" dirty="0">
                <a:solidFill>
                  <a:schemeClr val="accent6">
                    <a:lumMod val="75000"/>
                  </a:schemeClr>
                </a:solidFill>
              </a:rPr>
              <a:t>Immobilization</a:t>
            </a:r>
            <a:endParaRPr lang="en-US" dirty="0">
              <a:solidFill>
                <a:schemeClr val="accent6">
                  <a:lumMod val="75000"/>
                </a:schemeClr>
              </a:solidFill>
            </a:endParaRPr>
          </a:p>
        </p:txBody>
      </p:sp>
      <p:sp>
        <p:nvSpPr>
          <p:cNvPr id="3" name="Content Placeholder 2"/>
          <p:cNvSpPr>
            <a:spLocks noGrp="1"/>
          </p:cNvSpPr>
          <p:nvPr>
            <p:ph sz="quarter" idx="1"/>
          </p:nvPr>
        </p:nvSpPr>
        <p:spPr>
          <a:xfrm>
            <a:off x="914400" y="762000"/>
            <a:ext cx="7772400" cy="5257800"/>
          </a:xfrm>
        </p:spPr>
        <p:txBody>
          <a:bodyPr>
            <a:normAutofit/>
          </a:bodyPr>
          <a:lstStyle/>
          <a:p>
            <a:pPr lvl="0"/>
            <a:r>
              <a:rPr lang="en-US" b="1" dirty="0">
                <a:solidFill>
                  <a:srgbClr val="0070C0"/>
                </a:solidFill>
              </a:rPr>
              <a:t>Plaster casts or plastic functional braces</a:t>
            </a:r>
            <a:r>
              <a:rPr lang="en-US" dirty="0">
                <a:solidFill>
                  <a:srgbClr val="0070C0"/>
                </a:solidFill>
              </a:rPr>
              <a:t> - these hold the bone in position until it has healed.</a:t>
            </a:r>
          </a:p>
          <a:p>
            <a:pPr lvl="0"/>
            <a:r>
              <a:rPr lang="en-US" b="1" dirty="0">
                <a:solidFill>
                  <a:srgbClr val="0070C0"/>
                </a:solidFill>
              </a:rPr>
              <a:t>Metal plates and screws</a:t>
            </a:r>
            <a:r>
              <a:rPr lang="en-US" dirty="0">
                <a:solidFill>
                  <a:srgbClr val="0070C0"/>
                </a:solidFill>
              </a:rPr>
              <a:t> - current procedures may use minimally invasive techniques.</a:t>
            </a:r>
          </a:p>
          <a:p>
            <a:pPr lvl="0"/>
            <a:r>
              <a:rPr lang="en-US" b="1" dirty="0">
                <a:solidFill>
                  <a:srgbClr val="0070C0"/>
                </a:solidFill>
              </a:rPr>
              <a:t>Intra-</a:t>
            </a:r>
            <a:r>
              <a:rPr lang="en-US" b="1" dirty="0" err="1">
                <a:solidFill>
                  <a:srgbClr val="0070C0"/>
                </a:solidFill>
              </a:rPr>
              <a:t>medullary</a:t>
            </a:r>
            <a:r>
              <a:rPr lang="en-US" b="1" dirty="0">
                <a:solidFill>
                  <a:srgbClr val="0070C0"/>
                </a:solidFill>
              </a:rPr>
              <a:t> nails</a:t>
            </a:r>
            <a:r>
              <a:rPr lang="en-US" dirty="0">
                <a:solidFill>
                  <a:srgbClr val="0070C0"/>
                </a:solidFill>
              </a:rPr>
              <a:t> - internal metal rods are placed down the center of long bones. Flexible wires may be used in children.</a:t>
            </a:r>
          </a:p>
          <a:p>
            <a:pPr lvl="0"/>
            <a:r>
              <a:rPr lang="en-US" b="1" dirty="0">
                <a:solidFill>
                  <a:srgbClr val="0070C0"/>
                </a:solidFill>
              </a:rPr>
              <a:t>External </a:t>
            </a:r>
            <a:r>
              <a:rPr lang="en-US" b="1" dirty="0" err="1">
                <a:solidFill>
                  <a:srgbClr val="0070C0"/>
                </a:solidFill>
              </a:rPr>
              <a:t>fixators</a:t>
            </a:r>
            <a:r>
              <a:rPr lang="en-US" dirty="0">
                <a:solidFill>
                  <a:srgbClr val="0070C0"/>
                </a:solidFill>
              </a:rPr>
              <a:t> - these may be made of metal or carbon fiber; they have steel pins that go into the bone directly through the skin. They are a type of scaffolding outside the body.</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31838"/>
          </a:xfrm>
        </p:spPr>
        <p:txBody>
          <a:bodyPr>
            <a:normAutofit fontScale="90000"/>
          </a:bodyPr>
          <a:lstStyle/>
          <a:p>
            <a:pPr algn="ctr"/>
            <a:r>
              <a:rPr lang="en-US" b="1" dirty="0" smtClean="0">
                <a:solidFill>
                  <a:schemeClr val="accent6">
                    <a:lumMod val="75000"/>
                  </a:schemeClr>
                </a:solidFill>
              </a:rPr>
              <a:t>Immobilization</a:t>
            </a:r>
            <a:endParaRPr lang="en-US" dirty="0">
              <a:solidFill>
                <a:schemeClr val="accent6">
                  <a:lumMod val="75000"/>
                </a:schemeClr>
              </a:solidFill>
            </a:endParaRPr>
          </a:p>
        </p:txBody>
      </p:sp>
      <p:sp>
        <p:nvSpPr>
          <p:cNvPr id="3" name="Content Placeholder 2"/>
          <p:cNvSpPr>
            <a:spLocks noGrp="1"/>
          </p:cNvSpPr>
          <p:nvPr>
            <p:ph sz="quarter" idx="1"/>
          </p:nvPr>
        </p:nvSpPr>
        <p:spPr>
          <a:xfrm>
            <a:off x="914400" y="914400"/>
            <a:ext cx="7772400" cy="5105400"/>
          </a:xfrm>
        </p:spPr>
        <p:txBody>
          <a:bodyPr/>
          <a:lstStyle/>
          <a:p>
            <a:r>
              <a:rPr lang="en-US" b="1" dirty="0">
                <a:solidFill>
                  <a:srgbClr val="0070C0"/>
                </a:solidFill>
              </a:rPr>
              <a:t>Usually, the fractured bone area is immobilized for 2-8 weeks. The duration depends on which bone is affected and whether there are any complications, such as a blood supply problem or an infection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accent6">
                    <a:lumMod val="75000"/>
                  </a:schemeClr>
                </a:solidFill>
              </a:rPr>
              <a:t>Agenda</a:t>
            </a:r>
            <a:endParaRPr lang="en-IN" b="1" u="sng" dirty="0">
              <a:solidFill>
                <a:schemeClr val="accent6">
                  <a:lumMod val="75000"/>
                </a:schemeClr>
              </a:solidFill>
            </a:endParaRPr>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b="1" dirty="0" smtClean="0">
                <a:solidFill>
                  <a:srgbClr val="0070C0"/>
                </a:solidFill>
              </a:rPr>
              <a:t>What is Fracture</a:t>
            </a:r>
          </a:p>
          <a:p>
            <a:pPr>
              <a:buFont typeface="Wingdings" pitchFamily="2" charset="2"/>
              <a:buChar char="v"/>
            </a:pPr>
            <a:r>
              <a:rPr lang="en-US" sz="2400" b="1" dirty="0" smtClean="0">
                <a:solidFill>
                  <a:srgbClr val="0070C0"/>
                </a:solidFill>
              </a:rPr>
              <a:t>Types of Fracture</a:t>
            </a:r>
          </a:p>
          <a:p>
            <a:pPr>
              <a:buFont typeface="Wingdings" pitchFamily="2" charset="2"/>
              <a:buChar char="v"/>
            </a:pPr>
            <a:r>
              <a:rPr lang="en-US" sz="2400" b="1" dirty="0" smtClean="0">
                <a:solidFill>
                  <a:srgbClr val="0070C0"/>
                </a:solidFill>
              </a:rPr>
              <a:t>ICD -10-CM coding of Fractures</a:t>
            </a:r>
          </a:p>
          <a:p>
            <a:pPr>
              <a:buFont typeface="Wingdings" pitchFamily="2" charset="2"/>
              <a:buChar char="v"/>
            </a:pPr>
            <a:r>
              <a:rPr lang="en-US" sz="2400" b="1" dirty="0" smtClean="0">
                <a:solidFill>
                  <a:srgbClr val="0070C0"/>
                </a:solidFill>
              </a:rPr>
              <a:t>Diagnostic options</a:t>
            </a:r>
          </a:p>
          <a:p>
            <a:pPr>
              <a:buFont typeface="Wingdings" pitchFamily="2" charset="2"/>
              <a:buChar char="v"/>
            </a:pPr>
            <a:r>
              <a:rPr lang="en-US" sz="2400" b="1" dirty="0" smtClean="0">
                <a:solidFill>
                  <a:srgbClr val="0070C0"/>
                </a:solidFill>
              </a:rPr>
              <a:t>Treatment options</a:t>
            </a:r>
          </a:p>
          <a:p>
            <a:pPr>
              <a:buFont typeface="Wingdings" pitchFamily="2" charset="2"/>
              <a:buChar char="v"/>
            </a:pPr>
            <a:r>
              <a:rPr lang="en-US" sz="2400" b="1" dirty="0" smtClean="0">
                <a:solidFill>
                  <a:srgbClr val="0070C0"/>
                </a:solidFill>
              </a:rPr>
              <a:t>CPT coding of Fracture treatment</a:t>
            </a:r>
          </a:p>
          <a:p>
            <a:pPr>
              <a:buFont typeface="Wingdings" pitchFamily="2" charset="2"/>
              <a:buChar char="v"/>
            </a:pPr>
            <a:r>
              <a:rPr lang="en-US" sz="2400" b="1" dirty="0" smtClean="0">
                <a:solidFill>
                  <a:srgbClr val="0070C0"/>
                </a:solidFill>
              </a:rPr>
              <a:t>Coding Nuances in ER/Urgent care and Orthopedic care</a:t>
            </a:r>
            <a:endParaRPr lang="en-IN" sz="2400" b="1"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75000"/>
                  </a:schemeClr>
                </a:solidFill>
              </a:rPr>
              <a:t>Fracture</a:t>
            </a:r>
            <a:endParaRPr lang="en-US" b="1" dirty="0">
              <a:solidFill>
                <a:schemeClr val="accent6">
                  <a:lumMod val="75000"/>
                </a:schemeClr>
              </a:solidFill>
            </a:endParaRPr>
          </a:p>
        </p:txBody>
      </p:sp>
      <p:sp>
        <p:nvSpPr>
          <p:cNvPr id="3" name="Content Placeholder 2"/>
          <p:cNvSpPr>
            <a:spLocks noGrp="1"/>
          </p:cNvSpPr>
          <p:nvPr>
            <p:ph sz="quarter" idx="1"/>
          </p:nvPr>
        </p:nvSpPr>
        <p:spPr/>
        <p:txBody>
          <a:bodyPr/>
          <a:lstStyle/>
          <a:p>
            <a:r>
              <a:rPr lang="en-US" b="1" dirty="0" smtClean="0">
                <a:solidFill>
                  <a:srgbClr val="0070C0"/>
                </a:solidFill>
                <a:latin typeface="Bahnschrift SemiCondensed" pitchFamily="34" charset="0"/>
              </a:rPr>
              <a:t>A fracture is a break, usually in a bone. If the broken bone punctures the skin, it is called an open or compound fracture. </a:t>
            </a:r>
          </a:p>
          <a:p>
            <a:endParaRPr lang="en-US" b="1" dirty="0" smtClean="0">
              <a:solidFill>
                <a:srgbClr val="0070C0"/>
              </a:solidFill>
              <a:latin typeface="Bahnschrift SemiCondensed" pitchFamily="34" charset="0"/>
            </a:endParaRPr>
          </a:p>
          <a:p>
            <a:r>
              <a:rPr lang="en-US" b="1" dirty="0" smtClean="0">
                <a:solidFill>
                  <a:srgbClr val="0070C0"/>
                </a:solidFill>
                <a:latin typeface="Bahnschrift SemiCondensed" pitchFamily="34" charset="0"/>
              </a:rPr>
              <a:t>Fractures commonly happen because of car accidents, falls, or sports injuries. </a:t>
            </a:r>
          </a:p>
          <a:p>
            <a:endParaRPr lang="en-US" b="1" dirty="0" smtClean="0">
              <a:solidFill>
                <a:srgbClr val="0070C0"/>
              </a:solidFill>
              <a:latin typeface="Bahnschrift SemiCondensed" pitchFamily="34" charset="0"/>
            </a:endParaRPr>
          </a:p>
          <a:p>
            <a:r>
              <a:rPr lang="en-US" b="1" dirty="0" smtClean="0">
                <a:solidFill>
                  <a:srgbClr val="0070C0"/>
                </a:solidFill>
                <a:latin typeface="Bahnschrift SemiCondensed" pitchFamily="34" charset="0"/>
              </a:rPr>
              <a:t>Other causes are low bone density and osteoporosis, which cause weakening of the bones</a:t>
            </a:r>
            <a:endParaRPr lang="en-US" b="1" dirty="0">
              <a:solidFill>
                <a:srgbClr val="0070C0"/>
              </a:solidFill>
              <a:latin typeface="Bahnschrift SemiCondense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75000"/>
                  </a:schemeClr>
                </a:solidFill>
              </a:rPr>
              <a:t>Avulsion fracture</a:t>
            </a:r>
            <a:r>
              <a:rPr lang="en-US" dirty="0">
                <a:solidFill>
                  <a:schemeClr val="accent6">
                    <a:lumMod val="75000"/>
                  </a:schemeClr>
                </a:solidFill>
              </a:rPr>
              <a:t> </a:t>
            </a:r>
          </a:p>
        </p:txBody>
      </p:sp>
      <p:sp>
        <p:nvSpPr>
          <p:cNvPr id="3" name="Content Placeholder 2"/>
          <p:cNvSpPr>
            <a:spLocks noGrp="1"/>
          </p:cNvSpPr>
          <p:nvPr>
            <p:ph sz="quarter" idx="1"/>
          </p:nvPr>
        </p:nvSpPr>
        <p:spPr/>
        <p:txBody>
          <a:bodyPr/>
          <a:lstStyle/>
          <a:p>
            <a:pPr lvl="0"/>
            <a:r>
              <a:rPr lang="en-US" sz="2400" dirty="0">
                <a:solidFill>
                  <a:srgbClr val="0070C0"/>
                </a:solidFill>
                <a:latin typeface="Bahnschrift SemiBold" pitchFamily="34" charset="0"/>
              </a:rPr>
              <a:t>a muscle or ligament pulls on the bone, fracturing it.</a:t>
            </a:r>
          </a:p>
          <a:p>
            <a:pPr>
              <a:buNone/>
            </a:pPr>
            <a:endParaRPr lang="en-US" dirty="0"/>
          </a:p>
        </p:txBody>
      </p:sp>
      <p:pic>
        <p:nvPicPr>
          <p:cNvPr id="4" name="Picture 3" descr="AvulsionvolarmidproxmetacarpalMark.png"/>
          <p:cNvPicPr/>
          <p:nvPr/>
        </p:nvPicPr>
        <p:blipFill>
          <a:blip r:embed="rId2" cstate="print"/>
          <a:srcRect/>
          <a:stretch>
            <a:fillRect/>
          </a:stretch>
        </p:blipFill>
        <p:spPr bwMode="auto">
          <a:xfrm>
            <a:off x="1066800" y="2438400"/>
            <a:ext cx="5181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75000"/>
                  </a:schemeClr>
                </a:solidFill>
              </a:rPr>
              <a:t>Comminuted fracture</a:t>
            </a:r>
            <a:r>
              <a:rPr lang="en-US" dirty="0">
                <a:solidFill>
                  <a:schemeClr val="accent6">
                    <a:lumMod val="75000"/>
                  </a:schemeClr>
                </a:solidFill>
              </a:rPr>
              <a:t> </a:t>
            </a:r>
          </a:p>
        </p:txBody>
      </p:sp>
      <p:sp>
        <p:nvSpPr>
          <p:cNvPr id="3" name="Content Placeholder 2"/>
          <p:cNvSpPr>
            <a:spLocks noGrp="1"/>
          </p:cNvSpPr>
          <p:nvPr>
            <p:ph sz="quarter" idx="1"/>
          </p:nvPr>
        </p:nvSpPr>
        <p:spPr/>
        <p:txBody>
          <a:bodyPr/>
          <a:lstStyle/>
          <a:p>
            <a:r>
              <a:rPr lang="en-US" b="1" dirty="0">
                <a:solidFill>
                  <a:srgbClr val="0070C0"/>
                </a:solidFill>
              </a:rPr>
              <a:t>the bone is shattered into many pieces</a:t>
            </a:r>
          </a:p>
        </p:txBody>
      </p:sp>
      <p:pic>
        <p:nvPicPr>
          <p:cNvPr id="4" name="Picture 3" descr="Image result for comminuted fracture"/>
          <p:cNvPicPr/>
          <p:nvPr/>
        </p:nvPicPr>
        <p:blipFill>
          <a:blip r:embed="rId2" cstate="print"/>
          <a:srcRect/>
          <a:stretch>
            <a:fillRect/>
          </a:stretch>
        </p:blipFill>
        <p:spPr bwMode="auto">
          <a:xfrm>
            <a:off x="1143000" y="1905000"/>
            <a:ext cx="4953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55638"/>
          </a:xfrm>
        </p:spPr>
        <p:txBody>
          <a:bodyPr>
            <a:noAutofit/>
          </a:bodyPr>
          <a:lstStyle/>
          <a:p>
            <a:pPr algn="ctr"/>
            <a:r>
              <a:rPr lang="en-US" sz="3600" b="1" dirty="0"/>
              <a:t>Compression (crush) fracture</a:t>
            </a:r>
            <a:r>
              <a:rPr lang="en-US" sz="3600" dirty="0"/>
              <a:t> </a:t>
            </a:r>
          </a:p>
        </p:txBody>
      </p:sp>
      <p:sp>
        <p:nvSpPr>
          <p:cNvPr id="3" name="Content Placeholder 2"/>
          <p:cNvSpPr>
            <a:spLocks noGrp="1"/>
          </p:cNvSpPr>
          <p:nvPr>
            <p:ph sz="quarter" idx="1"/>
          </p:nvPr>
        </p:nvSpPr>
        <p:spPr>
          <a:xfrm>
            <a:off x="914400" y="990600"/>
            <a:ext cx="7772400" cy="5029200"/>
          </a:xfrm>
        </p:spPr>
        <p:txBody>
          <a:bodyPr/>
          <a:lstStyle/>
          <a:p>
            <a:r>
              <a:rPr lang="en-US" b="1" dirty="0" smtClean="0">
                <a:solidFill>
                  <a:srgbClr val="0070C0"/>
                </a:solidFill>
              </a:rPr>
              <a:t>Generally </a:t>
            </a:r>
            <a:r>
              <a:rPr lang="en-US" b="1" dirty="0">
                <a:solidFill>
                  <a:srgbClr val="0070C0"/>
                </a:solidFill>
              </a:rPr>
              <a:t>occurs in the spongy bone in the spine. For example, the front portion of a vertebra in the spine may collapse due to osteoporosis.</a:t>
            </a:r>
          </a:p>
        </p:txBody>
      </p:sp>
      <p:pic>
        <p:nvPicPr>
          <p:cNvPr id="4" name="Picture 3"/>
          <p:cNvPicPr/>
          <p:nvPr/>
        </p:nvPicPr>
        <p:blipFill>
          <a:blip r:embed="rId2" cstate="print"/>
          <a:srcRect/>
          <a:stretch>
            <a:fillRect/>
          </a:stretch>
        </p:blipFill>
        <p:spPr bwMode="auto">
          <a:xfrm>
            <a:off x="1600200" y="2438400"/>
            <a:ext cx="4953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655638"/>
          </a:xfrm>
        </p:spPr>
        <p:txBody>
          <a:bodyPr>
            <a:normAutofit fontScale="90000"/>
          </a:bodyPr>
          <a:lstStyle/>
          <a:p>
            <a:pPr algn="ctr"/>
            <a:r>
              <a:rPr lang="en-US" b="1" dirty="0"/>
              <a:t>Fracture dislocation</a:t>
            </a:r>
            <a:r>
              <a:rPr lang="en-US" dirty="0"/>
              <a:t> </a:t>
            </a:r>
          </a:p>
        </p:txBody>
      </p:sp>
      <p:sp>
        <p:nvSpPr>
          <p:cNvPr id="3" name="Content Placeholder 2"/>
          <p:cNvSpPr>
            <a:spLocks noGrp="1"/>
          </p:cNvSpPr>
          <p:nvPr>
            <p:ph sz="quarter" idx="1"/>
          </p:nvPr>
        </p:nvSpPr>
        <p:spPr>
          <a:xfrm>
            <a:off x="914400" y="838200"/>
            <a:ext cx="7772400" cy="4572000"/>
          </a:xfrm>
        </p:spPr>
        <p:txBody>
          <a:bodyPr/>
          <a:lstStyle/>
          <a:p>
            <a:pPr lvl="0"/>
            <a:r>
              <a:rPr lang="en-US" b="1" dirty="0">
                <a:solidFill>
                  <a:srgbClr val="0070C0"/>
                </a:solidFill>
              </a:rPr>
              <a:t>a joint becomes dislocated, and one of the bones of the joint has a fracture.</a:t>
            </a:r>
          </a:p>
          <a:p>
            <a:pPr>
              <a:buNone/>
            </a:pPr>
            <a:endParaRPr lang="en-US" dirty="0"/>
          </a:p>
        </p:txBody>
      </p:sp>
      <p:pic>
        <p:nvPicPr>
          <p:cNvPr id="4" name="Picture 3" descr="Image result for Fracture dislocation"/>
          <p:cNvPicPr/>
          <p:nvPr/>
        </p:nvPicPr>
        <p:blipFill>
          <a:blip r:embed="rId2" cstate="print"/>
          <a:srcRect/>
          <a:stretch>
            <a:fillRect/>
          </a:stretch>
        </p:blipFill>
        <p:spPr bwMode="auto">
          <a:xfrm>
            <a:off x="1219200" y="1752600"/>
            <a:ext cx="5334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55638"/>
          </a:xfrm>
        </p:spPr>
        <p:txBody>
          <a:bodyPr>
            <a:normAutofit fontScale="90000"/>
          </a:bodyPr>
          <a:lstStyle/>
          <a:p>
            <a:pPr algn="ctr"/>
            <a:r>
              <a:rPr lang="en-US" b="1" dirty="0"/>
              <a:t>Greenstick fracture </a:t>
            </a:r>
          </a:p>
        </p:txBody>
      </p:sp>
      <p:sp>
        <p:nvSpPr>
          <p:cNvPr id="3" name="Content Placeholder 2"/>
          <p:cNvSpPr>
            <a:spLocks noGrp="1"/>
          </p:cNvSpPr>
          <p:nvPr>
            <p:ph sz="quarter" idx="1"/>
          </p:nvPr>
        </p:nvSpPr>
        <p:spPr>
          <a:xfrm>
            <a:off x="914400" y="838200"/>
            <a:ext cx="7772400" cy="5181600"/>
          </a:xfrm>
        </p:spPr>
        <p:txBody>
          <a:bodyPr/>
          <a:lstStyle/>
          <a:p>
            <a:pPr lvl="0"/>
            <a:r>
              <a:rPr lang="en-US" b="1" dirty="0">
                <a:solidFill>
                  <a:srgbClr val="0070C0"/>
                </a:solidFill>
              </a:rPr>
              <a:t>the bone partly fractures on one side, but does not break completely because the rest of the bone can bend. This is more common among children, whose bones are softer and more elastic.</a:t>
            </a:r>
          </a:p>
          <a:p>
            <a:endParaRPr lang="en-US" dirty="0"/>
          </a:p>
        </p:txBody>
      </p:sp>
      <p:pic>
        <p:nvPicPr>
          <p:cNvPr id="4" name="Picture 3"/>
          <p:cNvPicPr/>
          <p:nvPr/>
        </p:nvPicPr>
        <p:blipFill>
          <a:blip r:embed="rId2" cstate="print"/>
          <a:srcRect/>
          <a:stretch>
            <a:fillRect/>
          </a:stretch>
        </p:blipFill>
        <p:spPr bwMode="auto">
          <a:xfrm>
            <a:off x="1524000" y="2743200"/>
            <a:ext cx="4648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31838"/>
          </a:xfrm>
        </p:spPr>
        <p:txBody>
          <a:bodyPr>
            <a:normAutofit fontScale="90000"/>
          </a:bodyPr>
          <a:lstStyle/>
          <a:p>
            <a:pPr algn="ctr"/>
            <a:r>
              <a:rPr lang="en-US" b="1" dirty="0">
                <a:solidFill>
                  <a:schemeClr val="accent6">
                    <a:lumMod val="75000"/>
                  </a:schemeClr>
                </a:solidFill>
              </a:rPr>
              <a:t>Hairline fracture </a:t>
            </a:r>
          </a:p>
        </p:txBody>
      </p:sp>
      <p:sp>
        <p:nvSpPr>
          <p:cNvPr id="3" name="Content Placeholder 2"/>
          <p:cNvSpPr>
            <a:spLocks noGrp="1"/>
          </p:cNvSpPr>
          <p:nvPr>
            <p:ph sz="quarter" idx="1"/>
          </p:nvPr>
        </p:nvSpPr>
        <p:spPr>
          <a:xfrm>
            <a:off x="914400" y="914400"/>
            <a:ext cx="7772400" cy="5105400"/>
          </a:xfrm>
        </p:spPr>
        <p:txBody>
          <a:bodyPr/>
          <a:lstStyle/>
          <a:p>
            <a:pPr lvl="0"/>
            <a:r>
              <a:rPr lang="en-US" b="1" dirty="0">
                <a:solidFill>
                  <a:srgbClr val="0070C0"/>
                </a:solidFill>
              </a:rPr>
              <a:t>a partial fracture of the bone. Sometimes this type of fracture is harder to detect with routine x-rays.</a:t>
            </a:r>
          </a:p>
          <a:p>
            <a:pPr>
              <a:buNone/>
            </a:pPr>
            <a:endParaRPr lang="en-US" dirty="0"/>
          </a:p>
        </p:txBody>
      </p:sp>
      <p:pic>
        <p:nvPicPr>
          <p:cNvPr id="4" name="Picture 3" descr="Image result for Hairline fracture"/>
          <p:cNvPicPr/>
          <p:nvPr/>
        </p:nvPicPr>
        <p:blipFill>
          <a:blip r:embed="rId2" cstate="print"/>
          <a:srcRect/>
          <a:stretch>
            <a:fillRect/>
          </a:stretch>
        </p:blipFill>
        <p:spPr bwMode="auto">
          <a:xfrm>
            <a:off x="457200" y="1981200"/>
            <a:ext cx="5562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157</TotalTime>
  <Words>415</Words>
  <Application>Microsoft Office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Fracture</vt:lpstr>
      <vt:lpstr>Agenda</vt:lpstr>
      <vt:lpstr>Fracture</vt:lpstr>
      <vt:lpstr>Avulsion fracture </vt:lpstr>
      <vt:lpstr>Comminuted fracture </vt:lpstr>
      <vt:lpstr>Compression (crush) fracture </vt:lpstr>
      <vt:lpstr>Fracture dislocation </vt:lpstr>
      <vt:lpstr>Greenstick fracture </vt:lpstr>
      <vt:lpstr>Hairline fracture </vt:lpstr>
      <vt:lpstr>Impacted fracture </vt:lpstr>
      <vt:lpstr>Intraarticular fracture </vt:lpstr>
      <vt:lpstr>Other Fractures</vt:lpstr>
      <vt:lpstr>Pathological fracture </vt:lpstr>
      <vt:lpstr>Stress fracture </vt:lpstr>
      <vt:lpstr>Torus (buckle) fracture </vt:lpstr>
      <vt:lpstr>Diagnosis</vt:lpstr>
      <vt:lpstr>Treatment</vt:lpstr>
      <vt:lpstr>Immobilization</vt:lpstr>
      <vt:lpstr>Immobilization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dc:title>
  <dc:creator>Revmedi</dc:creator>
  <cp:lastModifiedBy>anand</cp:lastModifiedBy>
  <cp:revision>30</cp:revision>
  <dcterms:created xsi:type="dcterms:W3CDTF">2019-10-21T22:00:08Z</dcterms:created>
  <dcterms:modified xsi:type="dcterms:W3CDTF">2019-11-05T15:30:42Z</dcterms:modified>
</cp:coreProperties>
</file>