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81" y="-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DD60F3-9BC2-4D8F-9E5C-A1A41E67EC5D}" type="datetimeFigureOut">
              <a:rPr lang="en-US" smtClean="0"/>
              <a:pPr/>
              <a:t>11/27/2019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291738B-DC6E-4DB6-A1F6-CFD58E9BE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revmedi.com" TargetMode="External"/><Relationship Id="rId2" Type="http://schemas.openxmlformats.org/officeDocument/2006/relationships/hyperlink" Target="http://www.revmedi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152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Session-II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Fracture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CPT coding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Closed treatment specifically means that the fracture site is not surgically opened. Closed fracture situations are treated 1) with manipulation; 2) or without manipulation; 3) with or without traction </a:t>
            </a:r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152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Fracture treatment in ER/Urgent care </a:t>
            </a:r>
            <a:br>
              <a:rPr lang="en-US" b="1" dirty="0" smtClean="0">
                <a:solidFill>
                  <a:srgbClr val="00B0F0"/>
                </a:solidFill>
              </a:rPr>
            </a:b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According to CPT, reporting the services using an Evaluation &amp; Management (E/M) code and the appropriate cast/splint application code (as applicable) is supported by the following statement: "If cast application or strapping is provided as an initial service (e.g., casting of a sprained ankle or knee) in which no other procedure or treatment (e.g., surgical repair, reduction of a fracture or joint dislocation) is performed or is expected to be performed by a physician rendering the initial care only, use the casting, strapping and/or supply code in addition to an evaluation and management code as appropriate."</a:t>
            </a:r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6096000"/>
            <a:ext cx="533333" cy="5333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Fracture treatment in ER/Urgent care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"Global fracture care" includes treating the fracture and providing any necessary follow-up care ("performing and accepting the care of restorative and follow up treatment of the fracture until healed").</a:t>
            </a:r>
          </a:p>
          <a:p>
            <a:r>
              <a:rPr lang="en-US" dirty="0" smtClean="0"/>
              <a:t>In order to submit a claim for fracture care, the treatment must meet the definition of "restorative" care and must involve more than merely splinting the fracture after straightening the limb.</a:t>
            </a:r>
          </a:p>
          <a:p>
            <a:r>
              <a:rPr lang="en-US" dirty="0" smtClean="0"/>
              <a:t>Emergency Department (ED) physicians (and nonphysical practitioners (NPPs) authorized to provide emergency room services) that treat the fracture (as described in the second bullet above) but </a:t>
            </a:r>
            <a:r>
              <a:rPr lang="en-US" b="1" dirty="0" smtClean="0"/>
              <a:t>do not</a:t>
            </a:r>
            <a:r>
              <a:rPr lang="en-US" dirty="0" smtClean="0"/>
              <a:t> provide follow-up care may submit a claim for the fracture treatment code with CPT modifier 54 (surgical care only).</a:t>
            </a:r>
          </a:p>
          <a:p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5943600"/>
            <a:ext cx="533333" cy="5333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Fracture treatment by Orthopedist</a:t>
            </a:r>
            <a:br>
              <a:rPr lang="en-US" dirty="0" smtClean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Physicians that treat a fracture </a:t>
            </a:r>
            <a:r>
              <a:rPr lang="en-US" b="1" dirty="0" smtClean="0"/>
              <a:t>and</a:t>
            </a:r>
            <a:r>
              <a:rPr lang="en-US" dirty="0" smtClean="0"/>
              <a:t> provide a "significant portion of the global fracture care" may submit the appropriate CPT code for treating the fracture and be reimbursed for the global surgical package of care.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5486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Fracture treatment in ASC </a:t>
            </a:r>
            <a:br>
              <a:rPr lang="en-US" b="1" dirty="0" smtClean="0">
                <a:solidFill>
                  <a:srgbClr val="00B0F0"/>
                </a:solidFill>
              </a:rPr>
            </a:b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7772400" cy="4953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Follow the instructions in slide # 11 and 12 to code the treatment as splint </a:t>
            </a:r>
            <a:r>
              <a:rPr lang="en-US" dirty="0" err="1" smtClean="0"/>
              <a:t>vs</a:t>
            </a:r>
            <a:r>
              <a:rPr lang="en-US" dirty="0" smtClean="0"/>
              <a:t> restorative care.</a:t>
            </a:r>
          </a:p>
          <a:p>
            <a:r>
              <a:rPr lang="en-US" dirty="0" smtClean="0"/>
              <a:t>In addition if you billing for the ASC facility code the necessary Supply </a:t>
            </a:r>
            <a:r>
              <a:rPr lang="en-US" dirty="0" smtClean="0"/>
              <a:t>codes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www.revmedi.com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Sales@revmedi.com</a:t>
            </a:r>
            <a:endParaRPr lang="en-US" dirty="0" smtClean="0"/>
          </a:p>
          <a:p>
            <a:r>
              <a:rPr lang="en-US" dirty="0" smtClean="0"/>
              <a:t>1-281-857-6354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96200" y="55626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Agenda	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Fracture  –ICD-10-CM</a:t>
            </a:r>
          </a:p>
          <a:p>
            <a:r>
              <a:rPr lang="en-US" dirty="0" smtClean="0"/>
              <a:t>Procedure coding</a:t>
            </a:r>
          </a:p>
          <a:p>
            <a:r>
              <a:rPr lang="en-US" dirty="0" smtClean="0"/>
              <a:t>Fracture treatment in ER/Urgent care </a:t>
            </a:r>
          </a:p>
          <a:p>
            <a:r>
              <a:rPr lang="en-US" dirty="0" smtClean="0"/>
              <a:t>Fracture treatment by Orthopedist</a:t>
            </a:r>
          </a:p>
          <a:p>
            <a:r>
              <a:rPr lang="en-US" dirty="0" smtClean="0"/>
              <a:t>Fracture treatment in ASC setting-Physician and facility billing</a:t>
            </a:r>
          </a:p>
          <a:p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152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Fracture-ICD-10-CM coding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>Documentation Requirements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Anatomical location and laterality if applicable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O</a:t>
            </a:r>
            <a:r>
              <a:rPr lang="en-US" dirty="0" smtClean="0"/>
              <a:t>pen </a:t>
            </a:r>
            <a:r>
              <a:rPr lang="en-US" dirty="0"/>
              <a:t>or </a:t>
            </a:r>
            <a:r>
              <a:rPr lang="en-US" dirty="0" smtClean="0"/>
              <a:t>Closed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Displaced or Non displaced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Initial </a:t>
            </a:r>
            <a:r>
              <a:rPr lang="en-US" dirty="0"/>
              <a:t>or </a:t>
            </a:r>
            <a:r>
              <a:rPr lang="en-US" dirty="0" smtClean="0"/>
              <a:t>Subsequent </a:t>
            </a:r>
            <a:r>
              <a:rPr lang="en-US" dirty="0"/>
              <a:t>visit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Traumatic or Pathological</a:t>
            </a:r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152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Site of Fracture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Which bone</a:t>
            </a:r>
          </a:p>
          <a:p>
            <a:r>
              <a:rPr lang="en-US" dirty="0" smtClean="0"/>
              <a:t>Which part of the bone ex: Proximal , distal</a:t>
            </a:r>
          </a:p>
          <a:p>
            <a:r>
              <a:rPr lang="en-US" dirty="0" smtClean="0"/>
              <a:t>Multiple sites code</a:t>
            </a:r>
          </a:p>
          <a:p>
            <a:r>
              <a:rPr lang="en-US" dirty="0" smtClean="0"/>
              <a:t>Or code each site separately</a:t>
            </a:r>
          </a:p>
          <a:p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152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Type of Fracture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Traumatic or pathological</a:t>
            </a:r>
          </a:p>
          <a:p>
            <a:r>
              <a:rPr lang="en-US" dirty="0" smtClean="0"/>
              <a:t>Traumatic-Caused by accident, Fall or other kind of force</a:t>
            </a:r>
          </a:p>
          <a:p>
            <a:r>
              <a:rPr lang="en-US" dirty="0" smtClean="0"/>
              <a:t>Pathological fracture-Caused by disease</a:t>
            </a:r>
          </a:p>
          <a:p>
            <a:r>
              <a:rPr lang="en-US" dirty="0" smtClean="0"/>
              <a:t>Interestingly pathological fracture has only 8 ICD -9-CM codes to choose from however, ICD 10 CM has more than 150 codes</a:t>
            </a:r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152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Osteoporosis-Documentation Guidelines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Physicians should document the following details for osteoporosis:</a:t>
            </a:r>
          </a:p>
          <a:p>
            <a:r>
              <a:rPr lang="en-US" dirty="0" smtClean="0"/>
              <a:t>Whether the osteoporosis occurs with or without current pathologic fracture and history of pathologic fracture</a:t>
            </a:r>
          </a:p>
          <a:p>
            <a:r>
              <a:rPr lang="en-US" dirty="0" smtClean="0"/>
              <a:t>The specific bone fractured and laterality, as appropriate</a:t>
            </a:r>
          </a:p>
          <a:p>
            <a:r>
              <a:rPr lang="en-US" dirty="0" smtClean="0"/>
              <a:t>Whether the osteoporosis is age-related or due to some other specific cause (e.g., chronic steroid use or vitamin deficiency</a:t>
            </a:r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152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Osteoporosis-Documentation Guidelines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coding for the fracture, select the code based on the site of the fracture, not the location of the osteoporosis, </a:t>
            </a:r>
            <a:br>
              <a:rPr lang="en-US" sz="2400" dirty="0" smtClean="0"/>
            </a:br>
            <a:r>
              <a:rPr lang="en-US" sz="2400" dirty="0" smtClean="0"/>
              <a:t>M80.011, age-related osteoporosis with current pathologic fracture, right shoulder</a:t>
            </a:r>
            <a:br>
              <a:rPr lang="en-US" sz="2400" dirty="0" smtClean="0"/>
            </a:br>
            <a:r>
              <a:rPr lang="en-US" sz="2400" dirty="0" smtClean="0"/>
              <a:t>M80.022, age-related osteoporosis with current pathologic fracture, left humerus</a:t>
            </a:r>
            <a:br>
              <a:rPr lang="en-US" sz="2400" dirty="0" smtClean="0"/>
            </a:br>
            <a:r>
              <a:rPr lang="en-US" sz="2400" dirty="0" smtClean="0"/>
              <a:t>M80.041, age-related osteoporosis with current pathologic fracture, right hand</a:t>
            </a:r>
            <a:br>
              <a:rPr lang="en-US" sz="2400" dirty="0" smtClean="0"/>
            </a:br>
            <a:r>
              <a:rPr lang="en-US" sz="2400" dirty="0" smtClean="0"/>
              <a:t>M80.871, other osteoporosis with current pathologic fracture, right ankle and foot 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152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Seventh character for closed fractures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br>
              <a:rPr lang="en-US" dirty="0" smtClean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A: Initial encounter for fracture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D: Subsequent encounter for fracture with routine healing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G: Subsequent encounter for fracture with delayed healing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K: Subsequent encounter for fracture with nonunion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P: Subsequent encounter for fracture with </a:t>
            </a:r>
            <a:r>
              <a:rPr lang="en-US" dirty="0" err="1" smtClean="0"/>
              <a:t>malunion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S: </a:t>
            </a:r>
            <a:r>
              <a:rPr lang="en-US" dirty="0" err="1" smtClean="0"/>
              <a:t>Sequela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53340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CPT coding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Musculoskeletal system</a:t>
            </a:r>
          </a:p>
          <a:p>
            <a:pPr>
              <a:buNone/>
            </a:pPr>
            <a:r>
              <a:rPr lang="en-US" dirty="0" smtClean="0"/>
              <a:t>           Anatomical areas</a:t>
            </a:r>
          </a:p>
          <a:p>
            <a:pPr>
              <a:buNone/>
            </a:pPr>
            <a:r>
              <a:rPr lang="en-US" dirty="0" smtClean="0"/>
              <a:t>                  Treatment of fracture &amp; dislocation</a:t>
            </a:r>
          </a:p>
          <a:p>
            <a:pPr>
              <a:buNone/>
            </a:pPr>
            <a:r>
              <a:rPr lang="en-US" dirty="0" smtClean="0"/>
              <a:t>                           Specific location</a:t>
            </a:r>
          </a:p>
          <a:p>
            <a:pPr>
              <a:buNone/>
            </a:pPr>
            <a:r>
              <a:rPr lang="en-US" dirty="0" smtClean="0"/>
              <a:t>                                   Closed treatment</a:t>
            </a:r>
          </a:p>
          <a:p>
            <a:pPr>
              <a:buNone/>
            </a:pPr>
            <a:r>
              <a:rPr lang="en-US" dirty="0" smtClean="0"/>
              <a:t>                                    ORIF</a:t>
            </a:r>
          </a:p>
          <a:p>
            <a:pPr>
              <a:buNone/>
            </a:pPr>
            <a:r>
              <a:rPr lang="en-US" dirty="0" smtClean="0"/>
              <a:t>                                     </a:t>
            </a:r>
            <a:r>
              <a:rPr lang="en-US" dirty="0" err="1" smtClean="0"/>
              <a:t>Percutaneous</a:t>
            </a:r>
            <a:r>
              <a:rPr lang="en-US" dirty="0" smtClean="0"/>
              <a:t> fixation                </a:t>
            </a:r>
            <a:endParaRPr lang="en-US" dirty="0"/>
          </a:p>
        </p:txBody>
      </p:sp>
      <p:pic>
        <p:nvPicPr>
          <p:cNvPr id="4" name="Picture 3" descr="revmedi 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96200" y="152400"/>
            <a:ext cx="1066733" cy="10667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501</TotalTime>
  <Words>542</Words>
  <Application>Microsoft Office PowerPoint</Application>
  <PresentationFormat>On-screen Show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Fracture</vt:lpstr>
      <vt:lpstr>Agenda </vt:lpstr>
      <vt:lpstr>Fracture-ICD-10-CM coding Documentation Requirements</vt:lpstr>
      <vt:lpstr>Site of Fracture</vt:lpstr>
      <vt:lpstr>Type of Fracture</vt:lpstr>
      <vt:lpstr>Osteoporosis-Documentation Guidelines</vt:lpstr>
      <vt:lpstr>Osteoporosis-Documentation Guidelines</vt:lpstr>
      <vt:lpstr>Seventh character for closed fractures  </vt:lpstr>
      <vt:lpstr>CPT coding</vt:lpstr>
      <vt:lpstr>CPT coding</vt:lpstr>
      <vt:lpstr>Fracture treatment in ER/Urgent care  </vt:lpstr>
      <vt:lpstr>Fracture treatment in ER/Urgent care</vt:lpstr>
      <vt:lpstr>Fracture treatment by Orthopedist </vt:lpstr>
      <vt:lpstr>Fracture treatment in ASC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Fracture</dc:title>
  <dc:creator>Revmedi</dc:creator>
  <cp:lastModifiedBy>anand</cp:lastModifiedBy>
  <cp:revision>36</cp:revision>
  <dcterms:created xsi:type="dcterms:W3CDTF">2019-11-01T06:14:54Z</dcterms:created>
  <dcterms:modified xsi:type="dcterms:W3CDTF">2019-11-27T14:33:51Z</dcterms:modified>
</cp:coreProperties>
</file>